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2"/>
  </p:notesMasterIdLst>
  <p:handoutMasterIdLst>
    <p:handoutMasterId r:id="rId43"/>
  </p:handoutMasterIdLst>
  <p:sldIdLst>
    <p:sldId id="256" r:id="rId2"/>
    <p:sldId id="291" r:id="rId3"/>
    <p:sldId id="296" r:id="rId4"/>
    <p:sldId id="292" r:id="rId5"/>
    <p:sldId id="293" r:id="rId6"/>
    <p:sldId id="294" r:id="rId7"/>
    <p:sldId id="299" r:id="rId8"/>
    <p:sldId id="295" r:id="rId9"/>
    <p:sldId id="298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97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B041D4-44A6-457E-B08B-77A068755ECF}">
          <p14:sldIdLst>
            <p14:sldId id="256"/>
            <p14:sldId id="291"/>
          </p14:sldIdLst>
        </p14:section>
        <p14:section name="Einleitung" id="{F5672738-6FF5-4C48-8804-125E34D28CEA}">
          <p14:sldIdLst>
            <p14:sldId id="296"/>
          </p14:sldIdLst>
        </p14:section>
        <p14:section name="Projektdetails" id="{E53C5F76-C79F-4C1B-A740-774226122408}">
          <p14:sldIdLst>
            <p14:sldId id="292"/>
            <p14:sldId id="293"/>
            <p14:sldId id="294"/>
          </p14:sldIdLst>
        </p14:section>
        <p14:section name="aktueller Stand" id="{627758AF-C3AD-468F-B557-F757BB2A00C3}">
          <p14:sldIdLst>
            <p14:sldId id="299"/>
            <p14:sldId id="295"/>
            <p14:sldId id="298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Demo" id="{CD3BF09F-F98A-4658-9280-E6734E352CDC}">
          <p14:sldIdLst>
            <p14:sldId id="297"/>
            <p14:sldId id="272"/>
          </p14:sldIdLst>
        </p14:section>
        <p14:section name="Vorschau auf letzte Iteration" id="{5D6C93A3-0DEA-4552-AD2F-626E296A2403}">
          <p14:sldIdLst>
            <p14:sldId id="273"/>
          </p14:sldIdLst>
        </p14:section>
        <p14:section name="Reflexionen" id="{7059FAB7-61AD-4BE6-B2AA-C818587F91FE}">
          <p14:sldIdLst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03" autoAdjust="0"/>
    <p:restoredTop sz="94631" autoAdjust="0"/>
  </p:normalViewPr>
  <p:slideViewPr>
    <p:cSldViewPr snapToGrid="0">
      <p:cViewPr varScale="1">
        <p:scale>
          <a:sx n="68" d="100"/>
          <a:sy n="68" d="100"/>
        </p:scale>
        <p:origin x="846" y="84"/>
      </p:cViewPr>
      <p:guideLst/>
    </p:cSldViewPr>
  </p:slideViewPr>
  <p:outlineViewPr>
    <p:cViewPr>
      <p:scale>
        <a:sx n="33" d="100"/>
        <a:sy n="33" d="100"/>
      </p:scale>
      <p:origin x="0" y="-864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6C3C6-A5DD-4903-8C66-544FD0EC247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B0C4BD9-18F3-4B86-8B46-257C45DAE41B}">
      <dgm:prSet/>
      <dgm:spPr/>
      <dgm:t>
        <a:bodyPr/>
        <a:lstStyle/>
        <a:p>
          <a:pPr rtl="0"/>
          <a:r>
            <a:rPr lang="de-DE" smtClean="0"/>
            <a:t>Spielgruppenmanager</a:t>
          </a:r>
          <a:endParaRPr lang="en-US"/>
        </a:p>
      </dgm:t>
    </dgm:pt>
    <dgm:pt modelId="{CC5D45C9-0584-4B4C-BF29-11860F5D5504}" type="parTrans" cxnId="{099989FF-F123-44F7-BB89-6722B6557C67}">
      <dgm:prSet/>
      <dgm:spPr/>
      <dgm:t>
        <a:bodyPr/>
        <a:lstStyle/>
        <a:p>
          <a:endParaRPr lang="en-US"/>
        </a:p>
      </dgm:t>
    </dgm:pt>
    <dgm:pt modelId="{D4BD17CD-E0D6-4E80-9266-8699E02FF819}" type="sibTrans" cxnId="{099989FF-F123-44F7-BB89-6722B6557C67}">
      <dgm:prSet/>
      <dgm:spPr/>
      <dgm:t>
        <a:bodyPr/>
        <a:lstStyle/>
        <a:p>
          <a:endParaRPr lang="en-US"/>
        </a:p>
      </dgm:t>
    </dgm:pt>
    <dgm:pt modelId="{5B903E22-A138-4DDF-8C2E-A113AAC61D5D}">
      <dgm:prSet/>
      <dgm:spPr/>
      <dgm:t>
        <a:bodyPr/>
        <a:lstStyle/>
        <a:p>
          <a:pPr rtl="0"/>
          <a:r>
            <a:rPr lang="de-DE" smtClean="0"/>
            <a:t>Erweiterung der Datenbank</a:t>
          </a:r>
          <a:endParaRPr lang="en-US"/>
        </a:p>
      </dgm:t>
    </dgm:pt>
    <dgm:pt modelId="{ADB617D5-939C-4963-BC40-4B06D6AE325C}" type="parTrans" cxnId="{E50792C0-B06E-4208-8B00-96F310DDBB93}">
      <dgm:prSet/>
      <dgm:spPr/>
      <dgm:t>
        <a:bodyPr/>
        <a:lstStyle/>
        <a:p>
          <a:endParaRPr lang="en-US"/>
        </a:p>
      </dgm:t>
    </dgm:pt>
    <dgm:pt modelId="{5C608600-B178-4898-97C9-6DEEC486EC8F}" type="sibTrans" cxnId="{E50792C0-B06E-4208-8B00-96F310DDBB93}">
      <dgm:prSet/>
      <dgm:spPr/>
      <dgm:t>
        <a:bodyPr/>
        <a:lstStyle/>
        <a:p>
          <a:endParaRPr lang="en-US"/>
        </a:p>
      </dgm:t>
    </dgm:pt>
    <dgm:pt modelId="{CBDFA10B-9AFD-4766-AB86-23278F5B1A33}">
      <dgm:prSet/>
      <dgm:spPr/>
      <dgm:t>
        <a:bodyPr/>
        <a:lstStyle/>
        <a:p>
          <a:pPr rtl="0"/>
          <a:r>
            <a:rPr lang="de-DE" smtClean="0"/>
            <a:t>Kampfsimulator: Gegnerrunde</a:t>
          </a:r>
          <a:endParaRPr lang="en-US"/>
        </a:p>
      </dgm:t>
    </dgm:pt>
    <dgm:pt modelId="{DBAFB842-FC44-430A-A83D-9484E9BFAEB5}" type="parTrans" cxnId="{B28C1C10-085A-4C5A-A9E0-E5922CDDFED1}">
      <dgm:prSet/>
      <dgm:spPr/>
      <dgm:t>
        <a:bodyPr/>
        <a:lstStyle/>
        <a:p>
          <a:endParaRPr lang="en-US"/>
        </a:p>
      </dgm:t>
    </dgm:pt>
    <dgm:pt modelId="{9AE91B45-234F-4DDC-9F81-FFE83240CCD1}" type="sibTrans" cxnId="{B28C1C10-085A-4C5A-A9E0-E5922CDDFED1}">
      <dgm:prSet/>
      <dgm:spPr/>
      <dgm:t>
        <a:bodyPr/>
        <a:lstStyle/>
        <a:p>
          <a:endParaRPr lang="en-US"/>
        </a:p>
      </dgm:t>
    </dgm:pt>
    <dgm:pt modelId="{5BCF6128-1C6B-446B-8042-A60A3A5ABBD3}">
      <dgm:prSet/>
      <dgm:spPr/>
      <dgm:t>
        <a:bodyPr/>
        <a:lstStyle/>
        <a:p>
          <a:pPr rtl="0"/>
          <a:r>
            <a:rPr lang="de-DE" smtClean="0"/>
            <a:t>Gui Designed</a:t>
          </a:r>
          <a:endParaRPr lang="en-US"/>
        </a:p>
      </dgm:t>
    </dgm:pt>
    <dgm:pt modelId="{E21E6D8E-DEC7-41E8-B21D-CFAFDE73A85C}" type="parTrans" cxnId="{6DE35B46-7612-47E1-B651-28E1B0844BFA}">
      <dgm:prSet/>
      <dgm:spPr/>
      <dgm:t>
        <a:bodyPr/>
        <a:lstStyle/>
        <a:p>
          <a:endParaRPr lang="en-US"/>
        </a:p>
      </dgm:t>
    </dgm:pt>
    <dgm:pt modelId="{9225BE7B-F122-46EC-BE87-AC4ACF2C3323}" type="sibTrans" cxnId="{6DE35B46-7612-47E1-B651-28E1B0844BFA}">
      <dgm:prSet/>
      <dgm:spPr/>
      <dgm:t>
        <a:bodyPr/>
        <a:lstStyle/>
        <a:p>
          <a:endParaRPr lang="en-US"/>
        </a:p>
      </dgm:t>
    </dgm:pt>
    <dgm:pt modelId="{BBEC3B48-7F4A-4D08-8FB1-459160470F2B}">
      <dgm:prSet/>
      <dgm:spPr/>
      <dgm:t>
        <a:bodyPr/>
        <a:lstStyle/>
        <a:p>
          <a:pPr rtl="0"/>
          <a:r>
            <a:rPr lang="de-DE" smtClean="0"/>
            <a:t>Bereitstellen der Grundfunktionen</a:t>
          </a:r>
          <a:endParaRPr lang="en-US"/>
        </a:p>
      </dgm:t>
    </dgm:pt>
    <dgm:pt modelId="{9CDB7B3A-A5BC-498A-AB71-2F535876484C}" type="parTrans" cxnId="{02319655-0BC8-4FEE-8EEA-59B25451663F}">
      <dgm:prSet/>
      <dgm:spPr/>
      <dgm:t>
        <a:bodyPr/>
        <a:lstStyle/>
        <a:p>
          <a:endParaRPr lang="en-US"/>
        </a:p>
      </dgm:t>
    </dgm:pt>
    <dgm:pt modelId="{97FB2BB0-F80D-4971-9DF3-4BD27941C731}" type="sibTrans" cxnId="{02319655-0BC8-4FEE-8EEA-59B25451663F}">
      <dgm:prSet/>
      <dgm:spPr/>
      <dgm:t>
        <a:bodyPr/>
        <a:lstStyle/>
        <a:p>
          <a:endParaRPr lang="en-US"/>
        </a:p>
      </dgm:t>
    </dgm:pt>
    <dgm:pt modelId="{6F988C5A-C51C-4E19-8037-9DD5E3E92CC1}">
      <dgm:prSet/>
      <dgm:spPr/>
      <dgm:t>
        <a:bodyPr/>
        <a:lstStyle/>
        <a:p>
          <a:pPr rtl="0"/>
          <a:r>
            <a:rPr lang="de-DE" smtClean="0"/>
            <a:t>Händler: Einfache Gegenstände</a:t>
          </a:r>
          <a:endParaRPr lang="en-US"/>
        </a:p>
      </dgm:t>
    </dgm:pt>
    <dgm:pt modelId="{FD1621AA-DFC0-4B19-B1DC-ED425D9DD8B9}" type="parTrans" cxnId="{B711B841-F904-4931-B077-83486238F5C2}">
      <dgm:prSet/>
      <dgm:spPr/>
      <dgm:t>
        <a:bodyPr/>
        <a:lstStyle/>
        <a:p>
          <a:endParaRPr lang="en-US"/>
        </a:p>
      </dgm:t>
    </dgm:pt>
    <dgm:pt modelId="{FCD4741D-5476-4E08-8037-87B0111FD7C3}" type="sibTrans" cxnId="{B711B841-F904-4931-B077-83486238F5C2}">
      <dgm:prSet/>
      <dgm:spPr/>
      <dgm:t>
        <a:bodyPr/>
        <a:lstStyle/>
        <a:p>
          <a:endParaRPr lang="en-US"/>
        </a:p>
      </dgm:t>
    </dgm:pt>
    <dgm:pt modelId="{2F2C645F-BDC5-468D-ABF7-35382A4F2E85}">
      <dgm:prSet/>
      <dgm:spPr/>
      <dgm:t>
        <a:bodyPr/>
        <a:lstStyle/>
        <a:p>
          <a:pPr rtl="0"/>
          <a:r>
            <a:rPr lang="de-DE" smtClean="0"/>
            <a:t>Design der GUI</a:t>
          </a:r>
          <a:endParaRPr lang="en-US"/>
        </a:p>
      </dgm:t>
    </dgm:pt>
    <dgm:pt modelId="{AF55F34A-0E48-4EC2-8939-76ACA71DCE02}" type="parTrans" cxnId="{D6CAED8A-6EBA-4952-AB75-CAA9E5B369DD}">
      <dgm:prSet/>
      <dgm:spPr/>
      <dgm:t>
        <a:bodyPr/>
        <a:lstStyle/>
        <a:p>
          <a:endParaRPr lang="en-US"/>
        </a:p>
      </dgm:t>
    </dgm:pt>
    <dgm:pt modelId="{27D7F05C-EBC8-40AD-8FC1-269AD5EFD3B6}" type="sibTrans" cxnId="{D6CAED8A-6EBA-4952-AB75-CAA9E5B369DD}">
      <dgm:prSet/>
      <dgm:spPr/>
      <dgm:t>
        <a:bodyPr/>
        <a:lstStyle/>
        <a:p>
          <a:endParaRPr lang="en-US"/>
        </a:p>
      </dgm:t>
    </dgm:pt>
    <dgm:pt modelId="{C30BA458-D394-4E64-A501-BA275523AD7B}">
      <dgm:prSet/>
      <dgm:spPr/>
      <dgm:t>
        <a:bodyPr/>
        <a:lstStyle/>
        <a:p>
          <a:pPr rtl="0"/>
          <a:r>
            <a:rPr lang="de-DE" smtClean="0"/>
            <a:t>Erweiterung der Datenbank</a:t>
          </a:r>
          <a:endParaRPr lang="en-US"/>
        </a:p>
      </dgm:t>
    </dgm:pt>
    <dgm:pt modelId="{9DCCFEB6-B7C4-4E3A-B65E-0CF540222C88}" type="parTrans" cxnId="{BE386DFB-1B05-404E-BCA4-DEC6CFF1AEE6}">
      <dgm:prSet/>
      <dgm:spPr/>
      <dgm:t>
        <a:bodyPr/>
        <a:lstStyle/>
        <a:p>
          <a:endParaRPr lang="en-US"/>
        </a:p>
      </dgm:t>
    </dgm:pt>
    <dgm:pt modelId="{F157BEAD-9D46-48A3-9BE1-F2527BAF4937}" type="sibTrans" cxnId="{BE386DFB-1B05-404E-BCA4-DEC6CFF1AEE6}">
      <dgm:prSet/>
      <dgm:spPr/>
      <dgm:t>
        <a:bodyPr/>
        <a:lstStyle/>
        <a:p>
          <a:endParaRPr lang="en-US"/>
        </a:p>
      </dgm:t>
    </dgm:pt>
    <dgm:pt modelId="{E705237C-B705-4D89-8DCB-BE0C60726F2D}">
      <dgm:prSet/>
      <dgm:spPr/>
      <dgm:t>
        <a:bodyPr/>
        <a:lstStyle/>
        <a:p>
          <a:pPr rtl="0"/>
          <a:r>
            <a:rPr lang="de-DE" smtClean="0"/>
            <a:t>Bereitstellen der Grundfunktionen</a:t>
          </a:r>
          <a:endParaRPr lang="en-US"/>
        </a:p>
      </dgm:t>
    </dgm:pt>
    <dgm:pt modelId="{50CC4214-2EA0-4F44-8E51-81500E6064A1}" type="parTrans" cxnId="{3F968966-0464-411E-BDDA-2893100C6370}">
      <dgm:prSet/>
      <dgm:spPr/>
      <dgm:t>
        <a:bodyPr/>
        <a:lstStyle/>
        <a:p>
          <a:endParaRPr lang="en-US"/>
        </a:p>
      </dgm:t>
    </dgm:pt>
    <dgm:pt modelId="{C9037D30-3299-4FCC-89C1-3C033B8870F6}" type="sibTrans" cxnId="{3F968966-0464-411E-BDDA-2893100C6370}">
      <dgm:prSet/>
      <dgm:spPr/>
      <dgm:t>
        <a:bodyPr/>
        <a:lstStyle/>
        <a:p>
          <a:endParaRPr lang="en-US"/>
        </a:p>
      </dgm:t>
    </dgm:pt>
    <dgm:pt modelId="{62109EC7-14F1-4577-93A7-6EC532C02776}" type="pres">
      <dgm:prSet presAssocID="{A136C3C6-A5DD-4903-8C66-544FD0EC2476}" presName="Name0" presStyleCnt="0">
        <dgm:presLayoutVars>
          <dgm:dir/>
          <dgm:animLvl val="lvl"/>
          <dgm:resizeHandles val="exact"/>
        </dgm:presLayoutVars>
      </dgm:prSet>
      <dgm:spPr/>
    </dgm:pt>
    <dgm:pt modelId="{1F1F1433-B752-46B7-98E0-2D65CC392FB5}" type="pres">
      <dgm:prSet presAssocID="{FB0C4BD9-18F3-4B86-8B46-257C45DAE41B}" presName="linNode" presStyleCnt="0"/>
      <dgm:spPr/>
    </dgm:pt>
    <dgm:pt modelId="{16AC3361-D8CB-499F-B000-DA1124C66827}" type="pres">
      <dgm:prSet presAssocID="{FB0C4BD9-18F3-4B86-8B46-257C45DAE41B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2F65102C-D06D-4B52-BA1A-FCA2CA9EF09A}" type="pres">
      <dgm:prSet presAssocID="{FB0C4BD9-18F3-4B86-8B46-257C45DAE41B}" presName="descendantText" presStyleLbl="alignAccFollowNode1" presStyleIdx="0" presStyleCnt="3">
        <dgm:presLayoutVars>
          <dgm:bulletEnabled val="1"/>
        </dgm:presLayoutVars>
      </dgm:prSet>
      <dgm:spPr/>
    </dgm:pt>
    <dgm:pt modelId="{C6FAF6E0-233D-4FF4-A6CA-43DE74BE9659}" type="pres">
      <dgm:prSet presAssocID="{D4BD17CD-E0D6-4E80-9266-8699E02FF819}" presName="sp" presStyleCnt="0"/>
      <dgm:spPr/>
    </dgm:pt>
    <dgm:pt modelId="{D8E0371C-C868-4E68-9367-B01E6BA2BA6F}" type="pres">
      <dgm:prSet presAssocID="{CBDFA10B-9AFD-4766-AB86-23278F5B1A33}" presName="linNode" presStyleCnt="0"/>
      <dgm:spPr/>
    </dgm:pt>
    <dgm:pt modelId="{F6660A5D-A059-44AE-A05B-FC79D0DB8604}" type="pres">
      <dgm:prSet presAssocID="{CBDFA10B-9AFD-4766-AB86-23278F5B1A33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6881E49-6C92-430A-84DF-CCA8FC8A2C51}" type="pres">
      <dgm:prSet presAssocID="{CBDFA10B-9AFD-4766-AB86-23278F5B1A33}" presName="descendantText" presStyleLbl="alignAccFollowNode1" presStyleIdx="1" presStyleCnt="3">
        <dgm:presLayoutVars>
          <dgm:bulletEnabled val="1"/>
        </dgm:presLayoutVars>
      </dgm:prSet>
      <dgm:spPr/>
    </dgm:pt>
    <dgm:pt modelId="{85A627EA-354D-4E48-B3FD-171DEC8E0FC5}" type="pres">
      <dgm:prSet presAssocID="{9AE91B45-234F-4DDC-9F81-FFE83240CCD1}" presName="sp" presStyleCnt="0"/>
      <dgm:spPr/>
    </dgm:pt>
    <dgm:pt modelId="{2D215884-EE69-4FF5-809D-F25CABD88808}" type="pres">
      <dgm:prSet presAssocID="{6F988C5A-C51C-4E19-8037-9DD5E3E92CC1}" presName="linNode" presStyleCnt="0"/>
      <dgm:spPr/>
    </dgm:pt>
    <dgm:pt modelId="{6A83DC21-9785-4639-882B-B7EB1893D5AD}" type="pres">
      <dgm:prSet presAssocID="{6F988C5A-C51C-4E19-8037-9DD5E3E92CC1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C345B7CC-B3EB-4AEB-9EC9-68E717590EC8}" type="pres">
      <dgm:prSet presAssocID="{6F988C5A-C51C-4E19-8037-9DD5E3E92CC1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8CF68B1-DF59-4750-99D4-29A3FD578CB8}" type="presOf" srcId="{5B903E22-A138-4DDF-8C2E-A113AAC61D5D}" destId="{2F65102C-D06D-4B52-BA1A-FCA2CA9EF09A}" srcOrd="0" destOrd="0" presId="urn:microsoft.com/office/officeart/2005/8/layout/vList5"/>
    <dgm:cxn modelId="{EDB3B121-88B6-4031-ADE7-3F68F514FF78}" type="presOf" srcId="{6F988C5A-C51C-4E19-8037-9DD5E3E92CC1}" destId="{6A83DC21-9785-4639-882B-B7EB1893D5AD}" srcOrd="0" destOrd="0" presId="urn:microsoft.com/office/officeart/2005/8/layout/vList5"/>
    <dgm:cxn modelId="{099989FF-F123-44F7-BB89-6722B6557C67}" srcId="{A136C3C6-A5DD-4903-8C66-544FD0EC2476}" destId="{FB0C4BD9-18F3-4B86-8B46-257C45DAE41B}" srcOrd="0" destOrd="0" parTransId="{CC5D45C9-0584-4B4C-BF29-11860F5D5504}" sibTransId="{D4BD17CD-E0D6-4E80-9266-8699E02FF819}"/>
    <dgm:cxn modelId="{D6CAED8A-6EBA-4952-AB75-CAA9E5B369DD}" srcId="{6F988C5A-C51C-4E19-8037-9DD5E3E92CC1}" destId="{2F2C645F-BDC5-468D-ABF7-35382A4F2E85}" srcOrd="0" destOrd="0" parTransId="{AF55F34A-0E48-4EC2-8939-76ACA71DCE02}" sibTransId="{27D7F05C-EBC8-40AD-8FC1-269AD5EFD3B6}"/>
    <dgm:cxn modelId="{02319655-0BC8-4FEE-8EEA-59B25451663F}" srcId="{CBDFA10B-9AFD-4766-AB86-23278F5B1A33}" destId="{BBEC3B48-7F4A-4D08-8FB1-459160470F2B}" srcOrd="1" destOrd="0" parTransId="{9CDB7B3A-A5BC-498A-AB71-2F535876484C}" sibTransId="{97FB2BB0-F80D-4971-9DF3-4BD27941C731}"/>
    <dgm:cxn modelId="{6DE35B46-7612-47E1-B651-28E1B0844BFA}" srcId="{CBDFA10B-9AFD-4766-AB86-23278F5B1A33}" destId="{5BCF6128-1C6B-446B-8042-A60A3A5ABBD3}" srcOrd="0" destOrd="0" parTransId="{E21E6D8E-DEC7-41E8-B21D-CFAFDE73A85C}" sibTransId="{9225BE7B-F122-46EC-BE87-AC4ACF2C3323}"/>
    <dgm:cxn modelId="{3F968966-0464-411E-BDDA-2893100C6370}" srcId="{6F988C5A-C51C-4E19-8037-9DD5E3E92CC1}" destId="{E705237C-B705-4D89-8DCB-BE0C60726F2D}" srcOrd="2" destOrd="0" parTransId="{50CC4214-2EA0-4F44-8E51-81500E6064A1}" sibTransId="{C9037D30-3299-4FCC-89C1-3C033B8870F6}"/>
    <dgm:cxn modelId="{13BCA156-85B8-4141-B149-99C2B3D15019}" type="presOf" srcId="{CBDFA10B-9AFD-4766-AB86-23278F5B1A33}" destId="{F6660A5D-A059-44AE-A05B-FC79D0DB8604}" srcOrd="0" destOrd="0" presId="urn:microsoft.com/office/officeart/2005/8/layout/vList5"/>
    <dgm:cxn modelId="{B711B841-F904-4931-B077-83486238F5C2}" srcId="{A136C3C6-A5DD-4903-8C66-544FD0EC2476}" destId="{6F988C5A-C51C-4E19-8037-9DD5E3E92CC1}" srcOrd="2" destOrd="0" parTransId="{FD1621AA-DFC0-4B19-B1DC-ED425D9DD8B9}" sibTransId="{FCD4741D-5476-4E08-8037-87B0111FD7C3}"/>
    <dgm:cxn modelId="{BE9E9F19-A7FD-4B51-8334-0B8F31D0E573}" type="presOf" srcId="{A136C3C6-A5DD-4903-8C66-544FD0EC2476}" destId="{62109EC7-14F1-4577-93A7-6EC532C02776}" srcOrd="0" destOrd="0" presId="urn:microsoft.com/office/officeart/2005/8/layout/vList5"/>
    <dgm:cxn modelId="{BE386DFB-1B05-404E-BCA4-DEC6CFF1AEE6}" srcId="{6F988C5A-C51C-4E19-8037-9DD5E3E92CC1}" destId="{C30BA458-D394-4E64-A501-BA275523AD7B}" srcOrd="1" destOrd="0" parTransId="{9DCCFEB6-B7C4-4E3A-B65E-0CF540222C88}" sibTransId="{F157BEAD-9D46-48A3-9BE1-F2527BAF4937}"/>
    <dgm:cxn modelId="{EF3F9028-CD4C-45F4-A568-F220B329D576}" type="presOf" srcId="{BBEC3B48-7F4A-4D08-8FB1-459160470F2B}" destId="{E6881E49-6C92-430A-84DF-CCA8FC8A2C51}" srcOrd="0" destOrd="1" presId="urn:microsoft.com/office/officeart/2005/8/layout/vList5"/>
    <dgm:cxn modelId="{194BA889-D789-4BF3-A5F0-DBA1ED173439}" type="presOf" srcId="{FB0C4BD9-18F3-4B86-8B46-257C45DAE41B}" destId="{16AC3361-D8CB-499F-B000-DA1124C66827}" srcOrd="0" destOrd="0" presId="urn:microsoft.com/office/officeart/2005/8/layout/vList5"/>
    <dgm:cxn modelId="{E50792C0-B06E-4208-8B00-96F310DDBB93}" srcId="{FB0C4BD9-18F3-4B86-8B46-257C45DAE41B}" destId="{5B903E22-A138-4DDF-8C2E-A113AAC61D5D}" srcOrd="0" destOrd="0" parTransId="{ADB617D5-939C-4963-BC40-4B06D6AE325C}" sibTransId="{5C608600-B178-4898-97C9-6DEEC486EC8F}"/>
    <dgm:cxn modelId="{0C45887C-2800-4397-94A8-5C899E8C8F41}" type="presOf" srcId="{5BCF6128-1C6B-446B-8042-A60A3A5ABBD3}" destId="{E6881E49-6C92-430A-84DF-CCA8FC8A2C51}" srcOrd="0" destOrd="0" presId="urn:microsoft.com/office/officeart/2005/8/layout/vList5"/>
    <dgm:cxn modelId="{C9AB4366-1D64-4D91-A780-84973ACAC434}" type="presOf" srcId="{2F2C645F-BDC5-468D-ABF7-35382A4F2E85}" destId="{C345B7CC-B3EB-4AEB-9EC9-68E717590EC8}" srcOrd="0" destOrd="0" presId="urn:microsoft.com/office/officeart/2005/8/layout/vList5"/>
    <dgm:cxn modelId="{B1D139A8-5AC1-4D1A-8B9E-9F7F16DE40F7}" type="presOf" srcId="{C30BA458-D394-4E64-A501-BA275523AD7B}" destId="{C345B7CC-B3EB-4AEB-9EC9-68E717590EC8}" srcOrd="0" destOrd="1" presId="urn:microsoft.com/office/officeart/2005/8/layout/vList5"/>
    <dgm:cxn modelId="{58C73E72-5B50-40BF-9EF8-6A6717993A59}" type="presOf" srcId="{E705237C-B705-4D89-8DCB-BE0C60726F2D}" destId="{C345B7CC-B3EB-4AEB-9EC9-68E717590EC8}" srcOrd="0" destOrd="2" presId="urn:microsoft.com/office/officeart/2005/8/layout/vList5"/>
    <dgm:cxn modelId="{B28C1C10-085A-4C5A-A9E0-E5922CDDFED1}" srcId="{A136C3C6-A5DD-4903-8C66-544FD0EC2476}" destId="{CBDFA10B-9AFD-4766-AB86-23278F5B1A33}" srcOrd="1" destOrd="0" parTransId="{DBAFB842-FC44-430A-A83D-9484E9BFAEB5}" sibTransId="{9AE91B45-234F-4DDC-9F81-FFE83240CCD1}"/>
    <dgm:cxn modelId="{FA55EB8A-B544-4D9E-B614-554501FC1B34}" type="presParOf" srcId="{62109EC7-14F1-4577-93A7-6EC532C02776}" destId="{1F1F1433-B752-46B7-98E0-2D65CC392FB5}" srcOrd="0" destOrd="0" presId="urn:microsoft.com/office/officeart/2005/8/layout/vList5"/>
    <dgm:cxn modelId="{A2C622AE-D607-4849-B797-285E0BCC3487}" type="presParOf" srcId="{1F1F1433-B752-46B7-98E0-2D65CC392FB5}" destId="{16AC3361-D8CB-499F-B000-DA1124C66827}" srcOrd="0" destOrd="0" presId="urn:microsoft.com/office/officeart/2005/8/layout/vList5"/>
    <dgm:cxn modelId="{80AB8302-F16B-4619-82D6-7EE750AB420A}" type="presParOf" srcId="{1F1F1433-B752-46B7-98E0-2D65CC392FB5}" destId="{2F65102C-D06D-4B52-BA1A-FCA2CA9EF09A}" srcOrd="1" destOrd="0" presId="urn:microsoft.com/office/officeart/2005/8/layout/vList5"/>
    <dgm:cxn modelId="{642CD9FA-0DDE-4BED-81E2-27DA001D26ED}" type="presParOf" srcId="{62109EC7-14F1-4577-93A7-6EC532C02776}" destId="{C6FAF6E0-233D-4FF4-A6CA-43DE74BE9659}" srcOrd="1" destOrd="0" presId="urn:microsoft.com/office/officeart/2005/8/layout/vList5"/>
    <dgm:cxn modelId="{2C56B33D-C2B3-446A-853B-CF7BF99296BE}" type="presParOf" srcId="{62109EC7-14F1-4577-93A7-6EC532C02776}" destId="{D8E0371C-C868-4E68-9367-B01E6BA2BA6F}" srcOrd="2" destOrd="0" presId="urn:microsoft.com/office/officeart/2005/8/layout/vList5"/>
    <dgm:cxn modelId="{92285762-4424-4F9E-90FB-F4A437B67071}" type="presParOf" srcId="{D8E0371C-C868-4E68-9367-B01E6BA2BA6F}" destId="{F6660A5D-A059-44AE-A05B-FC79D0DB8604}" srcOrd="0" destOrd="0" presId="urn:microsoft.com/office/officeart/2005/8/layout/vList5"/>
    <dgm:cxn modelId="{0731EDC4-CB77-4D80-BCE7-8D90B2BC595E}" type="presParOf" srcId="{D8E0371C-C868-4E68-9367-B01E6BA2BA6F}" destId="{E6881E49-6C92-430A-84DF-CCA8FC8A2C51}" srcOrd="1" destOrd="0" presId="urn:microsoft.com/office/officeart/2005/8/layout/vList5"/>
    <dgm:cxn modelId="{AFF63B8F-EA2A-497B-AADC-B04642893A27}" type="presParOf" srcId="{62109EC7-14F1-4577-93A7-6EC532C02776}" destId="{85A627EA-354D-4E48-B3FD-171DEC8E0FC5}" srcOrd="3" destOrd="0" presId="urn:microsoft.com/office/officeart/2005/8/layout/vList5"/>
    <dgm:cxn modelId="{61E3A00D-AA8A-4D1D-BC63-06E5709D3BF1}" type="presParOf" srcId="{62109EC7-14F1-4577-93A7-6EC532C02776}" destId="{2D215884-EE69-4FF5-809D-F25CABD88808}" srcOrd="4" destOrd="0" presId="urn:microsoft.com/office/officeart/2005/8/layout/vList5"/>
    <dgm:cxn modelId="{FB6FADFD-3F26-4358-9233-E1688E96B0D8}" type="presParOf" srcId="{2D215884-EE69-4FF5-809D-F25CABD88808}" destId="{6A83DC21-9785-4639-882B-B7EB1893D5AD}" srcOrd="0" destOrd="0" presId="urn:microsoft.com/office/officeart/2005/8/layout/vList5"/>
    <dgm:cxn modelId="{9CC4257E-002F-4EDC-8B24-C60F8FBF1AA9}" type="presParOf" srcId="{2D215884-EE69-4FF5-809D-F25CABD88808}" destId="{C345B7CC-B3EB-4AEB-9EC9-68E717590EC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rtl="0"/>
          <a:r>
            <a:rPr lang="de-DE" smtClean="0"/>
            <a:t>Parallelisierung (Relaxtes Extreme Programming)</a:t>
          </a:r>
          <a:endParaRPr lang="en-US"/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smtClean="0"/>
            <a:t>Erfahrung bei Stories und Entscheidungsfindung:</a:t>
          </a:r>
          <a:endParaRPr lang="en-US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smtClean="0"/>
            <a:t>Pro Kontra (CRC Cards) u.a. Design Entscheidungen</a:t>
          </a:r>
          <a:endParaRPr lang="en-US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F478088D-DC52-4AFD-A3A8-6AB799A8336F}">
      <dgm:prSet/>
      <dgm:spPr/>
      <dgm:t>
        <a:bodyPr/>
        <a:lstStyle/>
        <a:p>
          <a:pPr rtl="0"/>
          <a:r>
            <a:rPr lang="de-DE" smtClean="0"/>
            <a:t>Basis von Use Cases</a:t>
          </a:r>
          <a:endParaRPr lang="en-US"/>
        </a:p>
      </dgm:t>
    </dgm:pt>
    <dgm:pt modelId="{4E6FCABF-3075-43EE-9B2D-8526E8C2FB76}" type="parTrans" cxnId="{B1286898-B8B8-466C-8059-77E775DC2145}">
      <dgm:prSet/>
      <dgm:spPr/>
      <dgm:t>
        <a:bodyPr/>
        <a:lstStyle/>
        <a:p>
          <a:endParaRPr lang="en-US"/>
        </a:p>
      </dgm:t>
    </dgm:pt>
    <dgm:pt modelId="{2E445B29-C293-48F6-A146-86BA3CBF0AB9}" type="sibTrans" cxnId="{B1286898-B8B8-466C-8059-77E775DC2145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smtClean="0"/>
            <a:t>Rücksicht auf Akzeptanztests</a:t>
          </a:r>
          <a:endParaRPr lang="en-US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/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9B241706-2202-4D38-BDA4-69E204CEB4EC}" type="presOf" srcId="{F478088D-DC52-4AFD-A3A8-6AB799A8336F}" destId="{CD670BA5-25A4-4700-8F98-C39970E6DE7B}" srcOrd="0" destOrd="2" presId="urn:microsoft.com/office/officeart/2005/8/layout/vList3"/>
    <dgm:cxn modelId="{C2019A20-D5EA-4417-A216-5811C6CB4EA2}" srcId="{C2D58189-A7D6-41B7-8D03-E442BF1BD36C}" destId="{F43F4792-8D85-4A9D-A156-0EA7371D543C}" srcOrd="0" destOrd="0" parTransId="{91A7EFC4-EFBD-4C14-A97C-322C02291721}" sibTransId="{069F4265-99C2-4583-883E-4AFBA6068E1D}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9B78EAD2-0F82-403D-84BC-52B26CA2A346}" type="presOf" srcId="{F43F4792-8D85-4A9D-A156-0EA7371D543C}" destId="{CD670BA5-25A4-4700-8F98-C39970E6DE7B}" srcOrd="0" destOrd="1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B1286898-B8B8-466C-8059-77E775DC2145}" srcId="{C2D58189-A7D6-41B7-8D03-E442BF1BD36C}" destId="{F478088D-DC52-4AFD-A3A8-6AB799A8336F}" srcOrd="1" destOrd="0" parTransId="{4E6FCABF-3075-43EE-9B2D-8526E8C2FB76}" sibTransId="{2E445B29-C293-48F6-A146-86BA3CBF0AB9}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5102C-D06D-4B52-BA1A-FCA2CA9EF09A}">
      <dsp:nvSpPr>
        <dsp:cNvPr id="0" name=""/>
        <dsp:cNvSpPr/>
      </dsp:nvSpPr>
      <dsp:spPr>
        <a:xfrm rot="5400000">
          <a:off x="4207141" y="-1547944"/>
          <a:ext cx="1102879" cy="44786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smtClean="0"/>
            <a:t>Erweiterung der Datenbank</a:t>
          </a:r>
          <a:endParaRPr lang="en-US" sz="2000" kern="1200"/>
        </a:p>
      </dsp:txBody>
      <dsp:txXfrm rot="-5400000">
        <a:off x="2519249" y="193786"/>
        <a:ext cx="4424826" cy="995203"/>
      </dsp:txXfrm>
    </dsp:sp>
    <dsp:sp modelId="{16AC3361-D8CB-499F-B000-DA1124C66827}">
      <dsp:nvSpPr>
        <dsp:cNvPr id="0" name=""/>
        <dsp:cNvSpPr/>
      </dsp:nvSpPr>
      <dsp:spPr>
        <a:xfrm>
          <a:off x="0" y="2088"/>
          <a:ext cx="2519249" cy="13785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smtClean="0"/>
            <a:t>Spielgruppenmanager</a:t>
          </a:r>
          <a:endParaRPr lang="en-US" sz="1700" kern="1200"/>
        </a:p>
      </dsp:txBody>
      <dsp:txXfrm>
        <a:off x="67298" y="69386"/>
        <a:ext cx="2384653" cy="1244002"/>
      </dsp:txXfrm>
    </dsp:sp>
    <dsp:sp modelId="{E6881E49-6C92-430A-84DF-CCA8FC8A2C51}">
      <dsp:nvSpPr>
        <dsp:cNvPr id="0" name=""/>
        <dsp:cNvSpPr/>
      </dsp:nvSpPr>
      <dsp:spPr>
        <a:xfrm rot="5400000">
          <a:off x="4207141" y="-100415"/>
          <a:ext cx="1102879" cy="44786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smtClean="0"/>
            <a:t>Gui Designed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smtClean="0"/>
            <a:t>Bereitstellen der Grundfunktionen</a:t>
          </a:r>
          <a:endParaRPr lang="en-US" sz="2000" kern="1200"/>
        </a:p>
      </dsp:txBody>
      <dsp:txXfrm rot="-5400000">
        <a:off x="2519249" y="1641315"/>
        <a:ext cx="4424826" cy="995203"/>
      </dsp:txXfrm>
    </dsp:sp>
    <dsp:sp modelId="{F6660A5D-A059-44AE-A05B-FC79D0DB8604}">
      <dsp:nvSpPr>
        <dsp:cNvPr id="0" name=""/>
        <dsp:cNvSpPr/>
      </dsp:nvSpPr>
      <dsp:spPr>
        <a:xfrm>
          <a:off x="0" y="1449617"/>
          <a:ext cx="2519249" cy="13785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smtClean="0"/>
            <a:t>Kampfsimulator: Gegnerrunde</a:t>
          </a:r>
          <a:endParaRPr lang="en-US" sz="1700" kern="1200"/>
        </a:p>
      </dsp:txBody>
      <dsp:txXfrm>
        <a:off x="67298" y="1516915"/>
        <a:ext cx="2384653" cy="1244002"/>
      </dsp:txXfrm>
    </dsp:sp>
    <dsp:sp modelId="{C345B7CC-B3EB-4AEB-9EC9-68E717590EC8}">
      <dsp:nvSpPr>
        <dsp:cNvPr id="0" name=""/>
        <dsp:cNvSpPr/>
      </dsp:nvSpPr>
      <dsp:spPr>
        <a:xfrm rot="5400000">
          <a:off x="4207141" y="1347113"/>
          <a:ext cx="1102879" cy="44786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smtClean="0"/>
            <a:t>Design der GUI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smtClean="0"/>
            <a:t>Erweiterung der Datenbank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smtClean="0"/>
            <a:t>Bereitstellen der Grundfunktionen</a:t>
          </a:r>
          <a:endParaRPr lang="en-US" sz="2000" kern="1200"/>
        </a:p>
      </dsp:txBody>
      <dsp:txXfrm rot="-5400000">
        <a:off x="2519249" y="3088843"/>
        <a:ext cx="4424826" cy="995203"/>
      </dsp:txXfrm>
    </dsp:sp>
    <dsp:sp modelId="{6A83DC21-9785-4639-882B-B7EB1893D5AD}">
      <dsp:nvSpPr>
        <dsp:cNvPr id="0" name=""/>
        <dsp:cNvSpPr/>
      </dsp:nvSpPr>
      <dsp:spPr>
        <a:xfrm>
          <a:off x="0" y="2897146"/>
          <a:ext cx="2519249" cy="13785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smtClean="0"/>
            <a:t>Händler: Einfache Gegenstände</a:t>
          </a:r>
          <a:endParaRPr lang="en-US" sz="1700" kern="1200"/>
        </a:p>
      </dsp:txBody>
      <dsp:txXfrm>
        <a:off x="67298" y="2964444"/>
        <a:ext cx="2384653" cy="1244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636889" y="2503"/>
          <a:ext cx="4653612" cy="185895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749" tIns="80010" rIns="149352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smtClean="0"/>
            <a:t>Parallelisierung (Relaxtes Extreme Programming)</a:t>
          </a:r>
          <a:endParaRPr lang="en-US" sz="2100" kern="1200"/>
        </a:p>
      </dsp:txBody>
      <dsp:txXfrm rot="10800000">
        <a:off x="2101628" y="2503"/>
        <a:ext cx="4188873" cy="1858957"/>
      </dsp:txXfrm>
    </dsp:sp>
    <dsp:sp modelId="{94EDFA51-176F-4F9E-AEAD-B29911710CB1}">
      <dsp:nvSpPr>
        <dsp:cNvPr id="0" name=""/>
        <dsp:cNvSpPr/>
      </dsp:nvSpPr>
      <dsp:spPr>
        <a:xfrm>
          <a:off x="707411" y="2503"/>
          <a:ext cx="1858957" cy="185895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636889" y="2416373"/>
          <a:ext cx="4653612" cy="185895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749" tIns="80010" rIns="149352" bIns="80010" numCol="1" spcCol="1270" anchor="t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smtClean="0"/>
            <a:t>Erfahrung bei Stories und Entscheidungsfindung:</a:t>
          </a:r>
          <a:endParaRPr lang="en-US" sz="21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smtClean="0"/>
            <a:t>Pro Kontra (CRC Cards) u.a. Design Entscheidungen</a:t>
          </a:r>
          <a:endParaRPr lang="en-US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smtClean="0"/>
            <a:t>Basis von Use Cases</a:t>
          </a:r>
          <a:endParaRPr lang="en-US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smtClean="0"/>
            <a:t>Rücksicht auf Akzeptanztests</a:t>
          </a:r>
          <a:endParaRPr lang="en-US" sz="1600" kern="1200"/>
        </a:p>
      </dsp:txBody>
      <dsp:txXfrm rot="10800000">
        <a:off x="2101628" y="2416373"/>
        <a:ext cx="4188873" cy="1858957"/>
      </dsp:txXfrm>
    </dsp:sp>
    <dsp:sp modelId="{2BEEBC28-9449-4A27-B4DC-97AED05BCD9C}">
      <dsp:nvSpPr>
        <dsp:cNvPr id="0" name=""/>
        <dsp:cNvSpPr/>
      </dsp:nvSpPr>
      <dsp:spPr>
        <a:xfrm>
          <a:off x="707411" y="2416373"/>
          <a:ext cx="1858957" cy="185895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7D2DBB-1603-4051-9789-42485C42E6A3}" type="slidenum">
              <a:t>‹#›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38220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de-DE"/>
          </a:p>
        </p:txBody>
      </p:sp>
      <p:sp>
        <p:nvSpPr>
          <p:cNvPr id="4" name="Kopfzeilenplatzhalt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5" name="Datumsplatzhalter 4"/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210A8E8-D1E2-48EB-9687-F5A49EEA43A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192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de-DE" sz="2000" b="0" i="0" u="none" strike="noStrike" kern="1200" cap="none" spc="0" baseline="0">
        <a:solidFill>
          <a:srgbClr val="000000"/>
        </a:solidFill>
        <a:uFillTx/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9333" y="-9334"/>
            <a:ext cx="10109072" cy="7578343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403" y="2650553"/>
            <a:ext cx="6423553" cy="1814743"/>
          </a:xfrm>
        </p:spPr>
        <p:txBody>
          <a:bodyPr anchor="b">
            <a:noAutofit/>
          </a:bodyPr>
          <a:lstStyle>
            <a:lvl1pPr algn="r">
              <a:defRPr sz="5952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403" y="4465295"/>
            <a:ext cx="6423553" cy="120912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15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3751839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2" y="4927788"/>
            <a:ext cx="6997914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99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3857" y="4003828"/>
            <a:ext cx="5974958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27788"/>
            <a:ext cx="6997915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4490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129659"/>
            <a:ext cx="6997915" cy="2861014"/>
          </a:xfrm>
        </p:spPr>
        <p:txBody>
          <a:bodyPr anchor="b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338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5175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930" y="671971"/>
            <a:ext cx="6991025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393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280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9572" y="671972"/>
            <a:ext cx="1079072" cy="5788752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2041" y="671972"/>
            <a:ext cx="5727155" cy="578875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84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9942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977208"/>
            <a:ext cx="6997915" cy="2013467"/>
          </a:xfrm>
        </p:spPr>
        <p:txBody>
          <a:bodyPr anchor="b"/>
          <a:lstStyle>
            <a:lvl1pPr algn="l">
              <a:defRPr sz="440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948432"/>
          </a:xfrm>
        </p:spPr>
        <p:txBody>
          <a:bodyPr anchor="t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025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1455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2042" y="2381649"/>
            <a:ext cx="3404426" cy="4277832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5529" y="2381651"/>
            <a:ext cx="3404427" cy="4277834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8290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041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2702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62702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492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4" cy="1455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6270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7579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1651933"/>
            <a:ext cx="3075982" cy="1409272"/>
          </a:xfrm>
        </p:spPr>
        <p:txBody>
          <a:bodyPr anchor="b">
            <a:normAutofit/>
          </a:bodyPr>
          <a:lstStyle>
            <a:lvl1pPr>
              <a:defRPr sz="220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83" y="567610"/>
            <a:ext cx="3732871" cy="609187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3061205"/>
            <a:ext cx="3075982" cy="2848876"/>
          </a:xfrm>
        </p:spPr>
        <p:txBody>
          <a:bodyPr>
            <a:normAutofit/>
          </a:bodyPr>
          <a:lstStyle>
            <a:lvl1pPr marL="0" indent="0">
              <a:buNone/>
              <a:defRPr sz="1543"/>
            </a:lvl1pPr>
            <a:lvl2pPr marL="377979" indent="0">
              <a:buNone/>
              <a:defRPr sz="1157"/>
            </a:lvl2pPr>
            <a:lvl3pPr marL="755957" indent="0">
              <a:buNone/>
              <a:defRPr sz="992"/>
            </a:lvl3pPr>
            <a:lvl4pPr marL="1133936" indent="0">
              <a:buNone/>
              <a:defRPr sz="827"/>
            </a:lvl4pPr>
            <a:lvl5pPr marL="1511915" indent="0">
              <a:buNone/>
              <a:defRPr sz="827"/>
            </a:lvl5pPr>
            <a:lvl6pPr marL="1889893" indent="0">
              <a:buNone/>
              <a:defRPr sz="827"/>
            </a:lvl6pPr>
            <a:lvl7pPr marL="2267872" indent="0">
              <a:buNone/>
              <a:defRPr sz="827"/>
            </a:lvl7pPr>
            <a:lvl8pPr marL="2645851" indent="0">
              <a:buNone/>
              <a:defRPr sz="827"/>
            </a:lvl8pPr>
            <a:lvl9pPr marL="3023829" indent="0">
              <a:buNone/>
              <a:defRPr sz="82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3875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5291772"/>
            <a:ext cx="6997914" cy="624724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2041" y="671971"/>
            <a:ext cx="6997914" cy="4239192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5916496"/>
            <a:ext cx="6997914" cy="742987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6245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9334" y="-9334"/>
            <a:ext cx="10109073" cy="7578343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1651"/>
            <a:ext cx="6997914" cy="4277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58922" y="6659484"/>
            <a:ext cx="75420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041" y="6659484"/>
            <a:ext cx="509650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808" y="6659484"/>
            <a:ext cx="56514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accent1"/>
                </a:solidFill>
              </a:defRPr>
            </a:lvl1pPr>
          </a:lstStyle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190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hf sldNum="0" hdr="0" dt="0"/>
  <p:txStyles>
    <p:titleStyle>
      <a:lvl1pPr algn="l" defTabSz="503972" rtl="0" eaLnBrk="1" latinLnBrk="0" hangingPunct="1">
        <a:spcBef>
          <a:spcPct val="0"/>
        </a:spcBef>
        <a:buNone/>
        <a:defRPr sz="3968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6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7680" y="1195965"/>
            <a:ext cx="4580997" cy="47239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 txBox="1">
            <a:spLocks noGrp="1"/>
          </p:cNvSpPr>
          <p:nvPr>
            <p:ph type="ctrTitle"/>
          </p:nvPr>
        </p:nvSpPr>
        <p:spPr/>
        <p:txBody>
          <a:bodyPr>
            <a:spAutoFit/>
          </a:bodyPr>
          <a:lstStyle/>
          <a:p>
            <a:pPr lvl="0" algn="ctr">
              <a:buNone/>
            </a:pPr>
            <a:r>
              <a:rPr lang="de-DE" dirty="0"/>
              <a:t>DLVC - Taverne</a:t>
            </a:r>
            <a:br>
              <a:rPr lang="de-DE" dirty="0"/>
            </a:br>
            <a:r>
              <a:rPr lang="de-DE" sz="2400" dirty="0"/>
              <a:t>Rollenspielmanager </a:t>
            </a:r>
            <a:r>
              <a:rPr lang="de-DE" sz="2600" dirty="0" smtClean="0"/>
              <a:t>„</a:t>
            </a:r>
            <a:r>
              <a:rPr lang="de-DE" sz="2600" dirty="0"/>
              <a:t>Die Legenden von Cysteron“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4" name="Textfeld 4"/>
          <p:cNvSpPr txBox="1"/>
          <p:nvPr/>
        </p:nvSpPr>
        <p:spPr>
          <a:xfrm>
            <a:off x="4139187" y="2199964"/>
            <a:ext cx="1801633" cy="317726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    Sommersemester 2015</a:t>
            </a:r>
          </a:p>
        </p:txBody>
      </p:sp>
      <p:sp>
        <p:nvSpPr>
          <p:cNvPr id="5" name="Textfeld 5"/>
          <p:cNvSpPr txBox="1"/>
          <p:nvPr/>
        </p:nvSpPr>
        <p:spPr>
          <a:xfrm>
            <a:off x="4110097" y="1597676"/>
            <a:ext cx="2003803" cy="356330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Vortag </a:t>
            </a: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2. Iteration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3593E01-822B-49EE-AC25-AFEDCB47AF19}" type="slidenum">
              <a:t>10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 dirty="0"/>
              <a:t>Fortschritt:  Nicht-Inhaltlich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 dirty="0"/>
              <a:t>Sprechen mit </a:t>
            </a:r>
            <a:r>
              <a:rPr lang="de-DE" dirty="0" smtClean="0"/>
              <a:t>Kunde</a:t>
            </a:r>
            <a:endParaRPr lang="de-DE" dirty="0"/>
          </a:p>
          <a:p>
            <a:pPr lvl="0">
              <a:buNone/>
            </a:pPr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4C3326-4F5F-4724-8570-6922DD20073C}" type="slidenum">
              <a:t>11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 Nicht-Inhaltlich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Sprechen mit Kunde</a:t>
            </a:r>
          </a:p>
          <a:p>
            <a:pPr lvl="0"/>
            <a:r>
              <a:rPr lang="de-DE"/>
              <a:t>Umstellen / Erstellen der Stories auf Basis von Use-Cases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74232C5-A29E-4694-B5F5-7CDBEECC28A0}" type="slidenum">
              <a:t>12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 Nicht-Inhaltlich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1763713"/>
            <a:ext cx="8869363" cy="4716462"/>
          </a:xfrm>
        </p:spPr>
        <p:txBody>
          <a:bodyPr/>
          <a:lstStyle/>
          <a:p>
            <a:pPr lvl="0">
              <a:buNone/>
            </a:pPr>
            <a:r>
              <a:rPr lang="de-DE"/>
              <a:t>                                            </a:t>
            </a:r>
            <a:r>
              <a:rPr lang="de-DE" sz="4400"/>
              <a:t>Story</a:t>
            </a:r>
          </a:p>
        </p:txBody>
      </p:sp>
      <p:pic>
        <p:nvPicPr>
          <p:cNvPr id="8" name="Grafik 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7" y="2481068"/>
            <a:ext cx="8863580" cy="41818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1ADEC04-8534-4474-ACD0-1B58EB1B2E37}" type="slidenum">
              <a:t>13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/>
              <a:t>Use Case: Kampf starten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>
              <a:spcAft>
                <a:spcPts val="0"/>
              </a:spcAft>
              <a:buNone/>
            </a:pPr>
            <a:endParaRPr lang="de-DE"/>
          </a:p>
          <a:p>
            <a:pPr lvl="0">
              <a:buNone/>
            </a:pPr>
            <a:endParaRPr lang="de-DE"/>
          </a:p>
        </p:txBody>
      </p:sp>
      <p:sp>
        <p:nvSpPr>
          <p:cNvPr id="7" name="Textfeld 4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pic>
        <p:nvPicPr>
          <p:cNvPr id="8" name="Grafik 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31" y="2121408"/>
            <a:ext cx="8570972" cy="42428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E0FA0BD-2B0E-4E7C-9E92-BAE097FA9C49}" type="slidenum">
              <a:t>14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 Nicht-Inhaltlich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Sprechen mit Kunde</a:t>
            </a:r>
          </a:p>
          <a:p>
            <a:pPr lvl="0"/>
            <a:r>
              <a:rPr lang="de-DE"/>
              <a:t>Umstellen / Erstellen der Stories auf Basis Use-Cases</a:t>
            </a:r>
          </a:p>
          <a:p>
            <a:pPr lvl="0"/>
            <a:r>
              <a:rPr lang="de-DE"/>
              <a:t>Weitere Tests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CF9854-7D32-4C49-9958-BE263E21F4A1}" type="slidenum">
              <a:t>15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 Nicht-Inhaltlich</a:t>
            </a:r>
          </a:p>
        </p:txBody>
      </p:sp>
      <p:pic>
        <p:nvPicPr>
          <p:cNvPr id="8" name="Grafik 7" descr="ManipuatorTest.jp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06" y="2123657"/>
            <a:ext cx="8856988" cy="43924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F2B63AF-E1D4-4EF2-A2C4-AA40D78C7F47}" type="slidenum">
              <a:t>16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pic>
        <p:nvPicPr>
          <p:cNvPr id="8" name="Grafik 8" descr="TestResults.jp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896" y="1043531"/>
            <a:ext cx="7200799" cy="5472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D4A5716-ED5A-404A-8EC6-906C9C195EB8}" type="slidenum">
              <a:t>17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Fertigstellung: Spielgruppenmanager</a:t>
            </a:r>
          </a:p>
          <a:p>
            <a:pPr lvl="0">
              <a:buNone/>
            </a:pPr>
            <a:r>
              <a:rPr lang="de-DE" sz="2800"/>
              <a:t>     - weitere Implementierungen</a:t>
            </a:r>
          </a:p>
          <a:p>
            <a:pPr lvl="0">
              <a:buNone/>
            </a:pPr>
            <a:r>
              <a:rPr lang="de-DE" sz="2800"/>
              <a:t>     - Erweiterung der Datenbank</a:t>
            </a:r>
          </a:p>
          <a:p>
            <a:pPr lvl="0">
              <a:buNone/>
            </a:pPr>
            <a:endParaRPr lang="de-DE"/>
          </a:p>
          <a:p>
            <a:pPr lvl="0">
              <a:buNone/>
            </a:pPr>
            <a:r>
              <a:rPr lang="de-DE"/>
              <a:t>              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1960597-59F5-4A07-B2FD-02C5D8018B15}" type="slidenum">
              <a:t>18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Fertigstellung: Spielgruppenmanager</a:t>
            </a:r>
          </a:p>
          <a:p>
            <a:pPr lvl="0"/>
            <a:r>
              <a:rPr lang="de-DE"/>
              <a:t>Begonnen: Kampfsimulator (Gegnerrunde)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C66DD2C-BC65-4BDE-949A-33BBA799BA5A}" type="slidenum">
              <a:t>19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Fertigstellung: Spielgruppenmanager</a:t>
            </a:r>
          </a:p>
          <a:p>
            <a:pPr lvl="0"/>
            <a:r>
              <a:rPr lang="de-DE"/>
              <a:t>Begonnen: Kampfsimulator (Gegnerrunde)</a:t>
            </a:r>
          </a:p>
          <a:p>
            <a:pPr lvl="0">
              <a:buNone/>
            </a:pPr>
            <a:r>
              <a:rPr lang="de-DE" sz="2800"/>
              <a:t>    - Implementierung von GUIs und Grundfunktionen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041" y="1750134"/>
            <a:ext cx="6997914" cy="4277834"/>
          </a:xfrm>
        </p:spPr>
        <p:txBody>
          <a:bodyPr>
            <a:normAutofit fontScale="70000" lnSpcReduction="20000"/>
          </a:bodyPr>
          <a:lstStyle/>
          <a:p>
            <a:pPr marL="514350" lvl="0" indent="-514350">
              <a:buAutoNum type="arabicPeriod"/>
            </a:pPr>
            <a:r>
              <a:rPr lang="de-DE" sz="2600" dirty="0" smtClean="0"/>
              <a:t>Einleitung</a:t>
            </a:r>
            <a:endParaRPr lang="de-DE" sz="2600" dirty="0"/>
          </a:p>
          <a:p>
            <a:pPr marL="514350" lvl="0" indent="-514350">
              <a:buAutoNum type="arabicPeriod"/>
            </a:pPr>
            <a:r>
              <a:rPr lang="de-DE" sz="2600" dirty="0" smtClean="0"/>
              <a:t>Projektdetails</a:t>
            </a:r>
          </a:p>
          <a:p>
            <a:pPr marL="955325" lvl="1" indent="-514350">
              <a:buAutoNum type="arabicPeriod"/>
            </a:pPr>
            <a:r>
              <a:rPr lang="de-DE" sz="2200" dirty="0"/>
              <a:t>Stand der letzten Iteration</a:t>
            </a:r>
            <a:endParaRPr lang="de-DE" sz="2200" dirty="0"/>
          </a:p>
          <a:p>
            <a:pPr marL="955325" lvl="1" indent="-514350">
              <a:buAutoNum type="arabicPeriod"/>
            </a:pPr>
            <a:r>
              <a:rPr lang="de-DE" sz="2200" dirty="0"/>
              <a:t>Rollenverteilung im Team</a:t>
            </a:r>
          </a:p>
          <a:p>
            <a:pPr marL="955325" lvl="1" indent="-514350">
              <a:buAutoNum type="arabicPeriod"/>
            </a:pPr>
            <a:r>
              <a:rPr lang="de-DE" sz="2200" dirty="0"/>
              <a:t>Entwicklung der Stories</a:t>
            </a:r>
          </a:p>
          <a:p>
            <a:pPr marL="514350" indent="-514350">
              <a:buAutoNum type="arabicPeriod"/>
            </a:pPr>
            <a:r>
              <a:rPr lang="de-DE" sz="2600" dirty="0"/>
              <a:t>Aktueller Stand</a:t>
            </a:r>
          </a:p>
          <a:p>
            <a:pPr marL="955325" lvl="1" indent="-514350">
              <a:buAutoNum type="arabicPeriod"/>
            </a:pPr>
            <a:r>
              <a:rPr lang="de-DE" sz="2380" dirty="0"/>
              <a:t>Inhaltlich</a:t>
            </a:r>
          </a:p>
          <a:p>
            <a:pPr marL="955325" lvl="1" indent="-514350">
              <a:buAutoNum type="arabicPeriod"/>
            </a:pPr>
            <a:r>
              <a:rPr lang="de-DE" sz="2380" dirty="0"/>
              <a:t>Testorientiert</a:t>
            </a:r>
          </a:p>
          <a:p>
            <a:pPr marL="514350" indent="-514350">
              <a:buAutoNum type="arabicPeriod"/>
            </a:pPr>
            <a:r>
              <a:rPr lang="de-DE" sz="2600" dirty="0" smtClean="0"/>
              <a:t>Demo</a:t>
            </a:r>
          </a:p>
          <a:p>
            <a:pPr marL="514350" indent="-514350">
              <a:buAutoNum type="arabicPeriod"/>
            </a:pPr>
            <a:r>
              <a:rPr lang="de-DE" sz="2600" dirty="0" smtClean="0"/>
              <a:t>Vorschau auf letzte Iteration</a:t>
            </a:r>
            <a:endParaRPr lang="de-DE" sz="2600" dirty="0"/>
          </a:p>
          <a:p>
            <a:pPr marL="514350" indent="-514350">
              <a:buAutoNum type="arabicPeriod"/>
            </a:pPr>
            <a:r>
              <a:rPr lang="de-DE" sz="2600" dirty="0" smtClean="0"/>
              <a:t>Reflektionen</a:t>
            </a:r>
          </a:p>
          <a:p>
            <a:pPr marL="955325" lvl="1" indent="-514350">
              <a:buAutoNum type="arabicPeriod"/>
            </a:pPr>
            <a:r>
              <a:rPr lang="de-DE" sz="2380" dirty="0" smtClean="0"/>
              <a:t>Fazit</a:t>
            </a:r>
            <a:endParaRPr lang="de-DE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dirty="0" smtClean="0"/>
              <a:t>DLVC Taverne - 3. Iteration | 16.06.15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214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C4C354-2F6C-4EA7-BC13-7AF5C5BB1630}" type="slidenum">
              <a:t>20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Fertigstellung: Spielgruppenmanager</a:t>
            </a:r>
          </a:p>
          <a:p>
            <a:pPr lvl="0"/>
            <a:r>
              <a:rPr lang="de-DE"/>
              <a:t>Begonnen: Kampfsimulator (Gegnerrunde)</a:t>
            </a:r>
          </a:p>
          <a:p>
            <a:pPr lvl="0"/>
            <a:r>
              <a:rPr lang="de-DE"/>
              <a:t>Begonnen: Händler</a:t>
            </a:r>
          </a:p>
          <a:p>
            <a:pPr lvl="0">
              <a:buNone/>
            </a:pPr>
            <a:r>
              <a:rPr lang="de-DE"/>
              <a:t>    - </a:t>
            </a:r>
            <a:r>
              <a:rPr lang="de-DE" sz="2800"/>
              <a:t>Erweiterung der Datenbank</a:t>
            </a:r>
          </a:p>
          <a:p>
            <a:pPr lvl="0">
              <a:buNone/>
            </a:pPr>
            <a:r>
              <a:rPr lang="de-DE" sz="2800"/>
              <a:t>    - Implementierung von GUI und Grundfunktionen</a:t>
            </a:r>
          </a:p>
          <a:p>
            <a:pPr lvl="0">
              <a:buNone/>
            </a:pPr>
            <a:r>
              <a:rPr lang="de-DE" sz="2800"/>
              <a:t>   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579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C864810-FF16-499D-AB75-AB1FD3D33209}" type="slidenum">
              <a:t>22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Untertitel 1"/>
          <p:cNvSpPr txBox="1">
            <a:spLocks noGrp="1"/>
          </p:cNvSpPr>
          <p:nvPr>
            <p:ph type="subTitle" idx="4294967295"/>
          </p:nvPr>
        </p:nvSpPr>
        <p:spPr>
          <a:xfrm>
            <a:off x="0" y="754063"/>
            <a:ext cx="9072563" cy="5726112"/>
          </a:xfrm>
        </p:spPr>
        <p:txBody>
          <a:bodyPr anchor="ctr" anchorCtr="1">
            <a:spAutoFit/>
          </a:bodyPr>
          <a:lstStyle/>
          <a:p>
            <a:pPr marL="0" lvl="0" indent="0" algn="ctr">
              <a:buNone/>
            </a:pPr>
            <a:r>
              <a:rPr lang="de-DE" sz="4800" b="1"/>
              <a:t>Demo</a:t>
            </a:r>
          </a:p>
        </p:txBody>
      </p:sp>
      <p:sp>
        <p:nvSpPr>
          <p:cNvPr id="6" name="Textfeld 2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Demo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3.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562CB9-0973-461E-AC9F-4454C618D0E1}" type="slidenum">
              <a:t>23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 dirty="0"/>
              <a:t>Iteration 3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 dirty="0"/>
              <a:t>Erweiterung: Kampfsimulator</a:t>
            </a:r>
          </a:p>
          <a:p>
            <a:pPr lvl="0"/>
            <a:r>
              <a:rPr lang="de-DE" dirty="0"/>
              <a:t>Erweiterung: Händler</a:t>
            </a:r>
          </a:p>
          <a:p>
            <a:pPr lvl="0"/>
            <a:r>
              <a:rPr lang="de-DE" dirty="0"/>
              <a:t>Erstellung von Release</a:t>
            </a:r>
          </a:p>
        </p:txBody>
      </p:sp>
      <p:sp>
        <p:nvSpPr>
          <p:cNvPr id="6" name="Textfeld 2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Vorschau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3D1170-E865-42CD-805A-3003206FD6A0}" type="slidenum">
              <a:t>24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/>
              <a:t>Burn-Down-Chart</a:t>
            </a:r>
          </a:p>
        </p:txBody>
      </p:sp>
      <p:sp>
        <p:nvSpPr>
          <p:cNvPr id="6" name="Textfeld 2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pic>
        <p:nvPicPr>
          <p:cNvPr id="7" name="Grafik 7" descr="BURN_CHART.JP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799991">
            <a:off x="1151878" y="1835594"/>
            <a:ext cx="7920880" cy="446449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13F179-9704-4239-A8B1-0BDA4BEDFC74}" type="slidenum">
              <a:t>25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/>
              <a:t>Reflektion der Planung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Die Beschreibung der Stories u. Tasks war sehr hilfreich</a:t>
            </a:r>
          </a:p>
          <a:p>
            <a:pPr lvl="0">
              <a:buNone/>
            </a:pPr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286BB01-A442-4401-A45B-AA8EA074DB59}" type="slidenum">
              <a:t>26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/>
              <a:t>Reflektion der Planung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Die Beschreibung der Stories u. Tasks war sehr hilfreich</a:t>
            </a:r>
          </a:p>
          <a:p>
            <a:pPr lvl="0"/>
            <a:r>
              <a:rPr lang="de-DE"/>
              <a:t>Einige Tasks dauerten viel kürzer/ länger als geschätzt</a:t>
            </a:r>
          </a:p>
          <a:p>
            <a:pPr lvl="0"/>
            <a:endParaRPr lang="de-DE"/>
          </a:p>
          <a:p>
            <a:pPr lvl="0">
              <a:buNone/>
            </a:pPr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6F1797-F49B-4FB4-A713-B3720C7649BF}" type="slidenum">
              <a:t>27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 dirty="0"/>
              <a:t>Reflektion der Planung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Die Beschreibung der Stories u. Tasks war sehr hilfreich</a:t>
            </a:r>
          </a:p>
          <a:p>
            <a:pPr lvl="0"/>
            <a:r>
              <a:rPr lang="de-DE"/>
              <a:t>Einige Tasks dauerten viel kürzer/ länger als geschätzt</a:t>
            </a:r>
          </a:p>
          <a:p>
            <a:pPr lvl="0"/>
            <a:r>
              <a:rPr lang="de-DE"/>
              <a:t>Testen war zeitaufwendig</a:t>
            </a:r>
          </a:p>
          <a:p>
            <a:pPr lvl="0"/>
            <a:endParaRPr lang="de-DE"/>
          </a:p>
          <a:p>
            <a:pPr lvl="0">
              <a:buNone/>
            </a:pPr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CF92441-98A7-48F7-B6D9-7361C9B19AD0}" type="slidenum">
              <a:t>28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/>
              <a:t>Reflektion der Planung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Die Beschreibung der Stories u. Tasks war sehr hilfreich</a:t>
            </a:r>
          </a:p>
          <a:p>
            <a:pPr lvl="0"/>
            <a:r>
              <a:rPr lang="de-DE"/>
              <a:t>Einige Tasks dauerten viel kürzer/ länger als geschätzt</a:t>
            </a:r>
          </a:p>
          <a:p>
            <a:pPr lvl="0"/>
            <a:r>
              <a:rPr lang="de-DE"/>
              <a:t>Testen war zeitaufwendig</a:t>
            </a:r>
          </a:p>
          <a:p>
            <a:pPr lvl="0"/>
            <a:r>
              <a:rPr lang="de-DE"/>
              <a:t>Arbeit an unabhängige Stories</a:t>
            </a:r>
          </a:p>
          <a:p>
            <a:pPr lvl="0">
              <a:buNone/>
            </a:pPr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E7E393-FF49-4BA1-A40E-AAF7895E0D6C}" type="slidenum">
              <a:t>29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/>
              <a:t>Reflektion der Planung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Die Beschreibung der Stories u. Tasks war sehr hilfreich</a:t>
            </a:r>
          </a:p>
          <a:p>
            <a:pPr lvl="0"/>
            <a:r>
              <a:rPr lang="de-DE"/>
              <a:t>Einige Tasks dauerten viel kürzer/ länger als geschätzt</a:t>
            </a:r>
          </a:p>
          <a:p>
            <a:pPr lvl="0"/>
            <a:r>
              <a:rPr lang="de-DE"/>
              <a:t>Testen war zeitaufwendig</a:t>
            </a:r>
          </a:p>
          <a:p>
            <a:pPr lvl="0"/>
            <a:r>
              <a:rPr lang="de-DE"/>
              <a:t>Arbeit an unabhängige Stories</a:t>
            </a:r>
          </a:p>
          <a:p>
            <a:pPr lvl="0"/>
            <a:r>
              <a:rPr lang="de-DE"/>
              <a:t>Konflikte in Git</a:t>
            </a:r>
          </a:p>
          <a:p>
            <a:pPr lvl="0">
              <a:buNone/>
            </a:pPr>
            <a:endParaRPr lang="de-DE"/>
          </a:p>
          <a:p>
            <a:pPr lvl="0">
              <a:buNone/>
            </a:pPr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703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E78616B-FBB4-4966-8DEA-09CA1025B166}" type="slidenum">
              <a:t>30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Reflektion über Teamprozesse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Wir haben uns gegenseitig geholfen</a:t>
            </a:r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über Teamprozesse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67CD1F7-F8D9-495D-98AE-A585CF326458}" type="slidenum">
              <a:t>31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Reflektion über Teamprozesse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Wir haben uns gegenseitig geholfen</a:t>
            </a:r>
          </a:p>
          <a:p>
            <a:pPr lvl="0"/>
            <a:r>
              <a:rPr lang="de-DE"/>
              <a:t>Ideen ausgetauscht</a:t>
            </a:r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über Teamprozesse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13FDC2-CFB4-48B8-A2CD-BDC66FB8EEC6}" type="slidenum">
              <a:t>32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Reflektion über Teamprozesse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Wir haben uns gegenseitig geholfen</a:t>
            </a:r>
          </a:p>
          <a:p>
            <a:pPr lvl="0"/>
            <a:r>
              <a:rPr lang="de-DE"/>
              <a:t>Ideen ausgetauscht</a:t>
            </a:r>
          </a:p>
          <a:p>
            <a:pPr lvl="0"/>
            <a:r>
              <a:rPr lang="de-DE"/>
              <a:t>Geübt, ein guter Zuhörer zu sein</a:t>
            </a:r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über Teamprozesse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7C20144-FDF0-4EAB-A539-A940A5004015}" type="slidenum">
              <a:t>33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Reflektion über Teamprozesse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Wir haben uns gegenseitig geholfen</a:t>
            </a:r>
          </a:p>
          <a:p>
            <a:pPr lvl="0"/>
            <a:r>
              <a:rPr lang="de-DE"/>
              <a:t>Ideen ausgetauscht</a:t>
            </a:r>
          </a:p>
          <a:p>
            <a:pPr lvl="0"/>
            <a:r>
              <a:rPr lang="de-DE"/>
              <a:t>Geübt, ein guter Zuhörer zu sein</a:t>
            </a:r>
          </a:p>
          <a:p>
            <a:pPr lvl="0"/>
            <a:r>
              <a:rPr lang="de-DE"/>
              <a:t>Geduld haben!</a:t>
            </a:r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über Teamprozesse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74A054F-C40F-40E1-833C-2B80E74A6DB3}" type="slidenum">
              <a:t>34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Zustand am Ende der Iteration</a:t>
            </a:r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pic>
        <p:nvPicPr>
          <p:cNvPr id="8" name="Grafik 7" descr="IMG_0715.JP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799991">
            <a:off x="575760" y="2051603"/>
            <a:ext cx="8784979" cy="43204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B2867F-263E-425B-8526-E54CE4930CD4}" type="slidenum">
              <a:t>35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Fazit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Erweiterung der Funktionalität</a:t>
            </a:r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E3D51E-37AF-4097-99E2-1374C39023D6}" type="slidenum">
              <a:t>36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Fazit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Erweiterung der Funktionalität</a:t>
            </a:r>
          </a:p>
          <a:p>
            <a:pPr lvl="0"/>
            <a:r>
              <a:rPr lang="de-DE"/>
              <a:t>Sehr gute Zusammenarbeit</a:t>
            </a:r>
          </a:p>
          <a:p>
            <a:pPr lvl="0">
              <a:buNone/>
            </a:pPr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399CE2F-1F93-4F67-825B-30F724A1B12A}" type="slidenum">
              <a:t>37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Fazit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Erweiterung der Funktionalität</a:t>
            </a:r>
          </a:p>
          <a:p>
            <a:pPr lvl="0"/>
            <a:r>
              <a:rPr lang="de-DE"/>
              <a:t>Sehr gute Zusammenarbeit</a:t>
            </a:r>
          </a:p>
          <a:p>
            <a:pPr lvl="0"/>
            <a:r>
              <a:rPr lang="de-DE"/>
              <a:t>Wir haben gelernt Arbeitsschritte besser zu gliedern</a:t>
            </a:r>
          </a:p>
          <a:p>
            <a:pPr lvl="0">
              <a:buNone/>
            </a:pPr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6B4492B-65C8-48DF-B65F-3DE2DD35E2E1}" type="slidenum">
              <a:t>38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Fazit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Erweiterung der Funktionalität</a:t>
            </a:r>
          </a:p>
          <a:p>
            <a:pPr lvl="0"/>
            <a:r>
              <a:rPr lang="de-DE"/>
              <a:t>Sehr gute Zusammenarbeit</a:t>
            </a:r>
          </a:p>
          <a:p>
            <a:pPr lvl="0"/>
            <a:r>
              <a:rPr lang="de-DE"/>
              <a:t>Wir haben gelernt Arbeitsschritte besser zu gliedern</a:t>
            </a:r>
          </a:p>
          <a:p>
            <a:pPr lvl="0"/>
            <a:r>
              <a:rPr lang="de-DE"/>
              <a:t>Zielorientiert gearbeitet</a:t>
            </a:r>
          </a:p>
          <a:p>
            <a:pPr lvl="0">
              <a:buNone/>
            </a:pPr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2D79394-8E70-450F-AFFB-81AE29302F2E}" type="slidenum">
              <a:t>39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Fazit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Erweiterung der Funktionalität</a:t>
            </a:r>
          </a:p>
          <a:p>
            <a:pPr lvl="0"/>
            <a:r>
              <a:rPr lang="de-DE"/>
              <a:t>Sehr gute Zusammenarbeit</a:t>
            </a:r>
          </a:p>
          <a:p>
            <a:pPr lvl="0"/>
            <a:r>
              <a:rPr lang="de-DE"/>
              <a:t>Wir haben gelernt Arbeitsschritte besser zu gliedern</a:t>
            </a:r>
          </a:p>
          <a:p>
            <a:pPr lvl="0"/>
            <a:r>
              <a:rPr lang="de-DE"/>
              <a:t>Zielorientiert gearbeitet</a:t>
            </a:r>
          </a:p>
          <a:p>
            <a:pPr lvl="0"/>
            <a:r>
              <a:rPr lang="de-DE"/>
              <a:t>Alle am Ende zufrieden mit dem Ergebnis</a:t>
            </a:r>
          </a:p>
          <a:p>
            <a:pPr lvl="0">
              <a:buNone/>
            </a:pPr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Stand nach der 2. Iteration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0397823"/>
              </p:ext>
            </p:extLst>
          </p:nvPr>
        </p:nvGraphicFramePr>
        <p:xfrm>
          <a:off x="672041" y="2381651"/>
          <a:ext cx="6997914" cy="4277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9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04E5556-523F-47A9-8B80-B8A60BD13433}" type="slidenum">
              <a:t>40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>
              <a:buNone/>
            </a:pPr>
            <a:r>
              <a:rPr lang="de-DE" sz="4400" b="1"/>
              <a:t>                               Danke</a:t>
            </a:r>
          </a:p>
          <a:p>
            <a:pPr lvl="0">
              <a:buNone/>
            </a:pPr>
            <a:r>
              <a:rPr lang="de-DE" sz="4400" b="1"/>
              <a:t>                   für eure Aufmerksamkeit!</a:t>
            </a:r>
          </a:p>
        </p:txBody>
      </p:sp>
      <p:sp>
        <p:nvSpPr>
          <p:cNvPr id="7" name="Textfeld 3"/>
          <p:cNvSpPr txBox="1"/>
          <p:nvPr/>
        </p:nvSpPr>
        <p:spPr>
          <a:xfrm>
            <a:off x="4949080" y="287999"/>
            <a:ext cx="181828" cy="317726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8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Rollenverteilung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794197"/>
              </p:ext>
            </p:extLst>
          </p:nvPr>
        </p:nvGraphicFramePr>
        <p:xfrm>
          <a:off x="672041" y="2386005"/>
          <a:ext cx="6997914" cy="3087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8957">
                  <a:extLst>
                    <a:ext uri="{9D8B030D-6E8A-4147-A177-3AD203B41FA5}">
                      <a16:colId xmlns:a16="http://schemas.microsoft.com/office/drawing/2014/main" val="3862575568"/>
                    </a:ext>
                  </a:extLst>
                </a:gridCol>
                <a:gridCol w="3498957">
                  <a:extLst>
                    <a:ext uri="{9D8B030D-6E8A-4147-A177-3AD203B41FA5}">
                      <a16:colId xmlns:a16="http://schemas.microsoft.com/office/drawing/2014/main" val="1301070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Kunde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Hans Klein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299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Teamleiter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Boris Prochnau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315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Nooshin Naghavi</a:t>
                      </a:r>
                    </a:p>
                    <a:p>
                      <a:r>
                        <a:rPr lang="de-DE" dirty="0" smtClean="0"/>
                        <a:t>Britta Heymann</a:t>
                      </a:r>
                    </a:p>
                    <a:p>
                      <a:r>
                        <a:rPr lang="de-DE" dirty="0" smtClean="0"/>
                        <a:t>Andreas Kofer</a:t>
                      </a:r>
                    </a:p>
                    <a:p>
                      <a:r>
                        <a:rPr lang="de-DE" dirty="0" smtClean="0"/>
                        <a:t>Boris Prochnau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82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Dank für: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de-DE" dirty="0" smtClean="0"/>
                        <a:t>Bilder</a:t>
                      </a:r>
                      <a:r>
                        <a:rPr lang="de-DE" baseline="0" dirty="0" smtClean="0"/>
                        <a:t> 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de-DE" baseline="0" dirty="0" smtClean="0"/>
                        <a:t>Grafikdesign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Lea Prochnau</a:t>
                      </a:r>
                    </a:p>
                    <a:p>
                      <a:r>
                        <a:rPr lang="de-DE" dirty="0" smtClean="0"/>
                        <a:t>Sabine Weiß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549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94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Stories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693921"/>
              </p:ext>
            </p:extLst>
          </p:nvPr>
        </p:nvGraphicFramePr>
        <p:xfrm>
          <a:off x="672041" y="2069555"/>
          <a:ext cx="8326570" cy="4332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721">
                  <a:extLst>
                    <a:ext uri="{9D8B030D-6E8A-4147-A177-3AD203B41FA5}">
                      <a16:colId xmlns:a16="http://schemas.microsoft.com/office/drawing/2014/main" val="367305838"/>
                    </a:ext>
                  </a:extLst>
                </a:gridCol>
                <a:gridCol w="3706238">
                  <a:extLst>
                    <a:ext uri="{9D8B030D-6E8A-4147-A177-3AD203B41FA5}">
                      <a16:colId xmlns:a16="http://schemas.microsoft.com/office/drawing/2014/main" val="2351116656"/>
                    </a:ext>
                  </a:extLst>
                </a:gridCol>
                <a:gridCol w="759008">
                  <a:extLst>
                    <a:ext uri="{9D8B030D-6E8A-4147-A177-3AD203B41FA5}">
                      <a16:colId xmlns:a16="http://schemas.microsoft.com/office/drawing/2014/main" val="1297615422"/>
                    </a:ext>
                  </a:extLst>
                </a:gridCol>
                <a:gridCol w="1799367">
                  <a:extLst>
                    <a:ext uri="{9D8B030D-6E8A-4147-A177-3AD203B41FA5}">
                      <a16:colId xmlns:a16="http://schemas.microsoft.com/office/drawing/2014/main" val="3335237535"/>
                    </a:ext>
                  </a:extLst>
                </a:gridCol>
                <a:gridCol w="1420236">
                  <a:extLst>
                    <a:ext uri="{9D8B030D-6E8A-4147-A177-3AD203B41FA5}">
                      <a16:colId xmlns:a16="http://schemas.microsoft.com/office/drawing/2014/main" val="1296012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Titel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Prio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Bausteine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48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74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accent4"/>
                          </a:solidFill>
                        </a:rPr>
                        <a:t>Bugfix</a:t>
                      </a:r>
                      <a:endParaRPr lang="en-US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731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Kampfsimulator : Spielerrunde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7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0070C0"/>
                          </a:solidFill>
                        </a:rPr>
                        <a:t>Code Coverage verbessern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0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Gegnertypen</a:t>
                      </a:r>
                      <a:r>
                        <a:rPr lang="de-DE" baseline="0" dirty="0" smtClean="0"/>
                        <a:t> einführen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4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accent4"/>
                          </a:solidFill>
                        </a:rPr>
                        <a:t>Notificationsystem</a:t>
                      </a:r>
                      <a:r>
                        <a:rPr lang="de-DE" baseline="0" dirty="0" smtClean="0">
                          <a:solidFill>
                            <a:schemeClr val="accent4"/>
                          </a:solidFill>
                        </a:rPr>
                        <a:t> einführen</a:t>
                      </a:r>
                      <a:endParaRPr lang="de-DE" dirty="0" smtClean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0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Organisatorisches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0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Vortrag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49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rgbClr val="0070C0"/>
                          </a:solidFill>
                        </a:rPr>
                        <a:t>Händler</a:t>
                      </a:r>
                      <a:r>
                        <a:rPr lang="de-DE" baseline="0" dirty="0" smtClean="0">
                          <a:solidFill>
                            <a:srgbClr val="0070C0"/>
                          </a:solidFill>
                        </a:rPr>
                        <a:t> Erweiterung</a:t>
                      </a:r>
                      <a:endParaRPr lang="de-DE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460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Feinschliff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390466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3366598" y="1537996"/>
            <a:ext cx="283464" cy="26517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66598" y="1176685"/>
            <a:ext cx="283464" cy="2651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86638" y="1130965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Neu Hinzugefügt</a:t>
            </a:r>
          </a:p>
          <a:p>
            <a:endParaRPr lang="de-DE" sz="800" dirty="0" smtClean="0"/>
          </a:p>
          <a:p>
            <a:r>
              <a:rPr lang="de-DE" sz="1600" dirty="0" smtClean="0"/>
              <a:t>Neu Hinzugefügt und noch aktiv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87914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Inhaltlich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Erster Meilenstein</a:t>
            </a:r>
          </a:p>
          <a:p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46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9573517"/>
              </p:ext>
            </p:extLst>
          </p:nvPr>
        </p:nvGraphicFramePr>
        <p:xfrm>
          <a:off x="672041" y="2127908"/>
          <a:ext cx="6997914" cy="4277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49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 </a:t>
            </a:r>
            <a:br>
              <a:rPr lang="de-DE" dirty="0" smtClean="0"/>
            </a:br>
            <a:r>
              <a:rPr lang="de-DE" dirty="0" smtClean="0"/>
              <a:t>Testabdeckung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Code Coverage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09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98</TotalTime>
  <Words>1184</Words>
  <Application>Microsoft Office PowerPoint</Application>
  <PresentationFormat>Custom</PresentationFormat>
  <Paragraphs>348</Paragraphs>
  <Slides>40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Calibri</vt:lpstr>
      <vt:lpstr>DejaVu Sans</vt:lpstr>
      <vt:lpstr>Liberation Sans</vt:lpstr>
      <vt:lpstr>Liberation Serif</vt:lpstr>
      <vt:lpstr>Lohit Hindi</vt:lpstr>
      <vt:lpstr>Trebuchet MS</vt:lpstr>
      <vt:lpstr>WenQuanYi Micro Hei</vt:lpstr>
      <vt:lpstr>Wingdings 3</vt:lpstr>
      <vt:lpstr>Facet</vt:lpstr>
      <vt:lpstr>DLVC - Taverne Rollenspielmanager „Die Legenden von Cysteron“</vt:lpstr>
      <vt:lpstr>Inhalt</vt:lpstr>
      <vt:lpstr>Einleitung</vt:lpstr>
      <vt:lpstr>Der Stand nach der 2. Iteration</vt:lpstr>
      <vt:lpstr>Rollenverteilung</vt:lpstr>
      <vt:lpstr>Stories</vt:lpstr>
      <vt:lpstr>Fortschritt: Inhaltlich</vt:lpstr>
      <vt:lpstr>Fortschritt: Nicht Inhaltlich</vt:lpstr>
      <vt:lpstr>Fortschritt: Nicht Inhaltlich  Testabdeckung</vt:lpstr>
      <vt:lpstr>Fortschritt:  Nicht-Inhaltlich</vt:lpstr>
      <vt:lpstr>Fortschritt:  Nicht-Inhaltlich</vt:lpstr>
      <vt:lpstr>Fortschritt:  Nicht-Inhaltlich</vt:lpstr>
      <vt:lpstr>Use Case: Kampf starten</vt:lpstr>
      <vt:lpstr>Fortschritt:  Nicht-Inhaltlich</vt:lpstr>
      <vt:lpstr>Fortschritt:  Nicht-Inhaltlich</vt:lpstr>
      <vt:lpstr>PowerPoint Presentation</vt:lpstr>
      <vt:lpstr>Fortschritt: Inhaltlich</vt:lpstr>
      <vt:lpstr>Fortschritt: Inhaltlich</vt:lpstr>
      <vt:lpstr>Fortschritt: Inhaltlich</vt:lpstr>
      <vt:lpstr>Fortschritt: Inhaltlich</vt:lpstr>
      <vt:lpstr>PowerPoint Presentation</vt:lpstr>
      <vt:lpstr>PowerPoint Presentation</vt:lpstr>
      <vt:lpstr>Iteration 3</vt:lpstr>
      <vt:lpstr>Burn-Down-Chart</vt:lpstr>
      <vt:lpstr>Reflektion der Planung</vt:lpstr>
      <vt:lpstr>Reflektion der Planung</vt:lpstr>
      <vt:lpstr>Reflektion der Planung</vt:lpstr>
      <vt:lpstr>Reflektion der Planung</vt:lpstr>
      <vt:lpstr>Reflektion der Planung</vt:lpstr>
      <vt:lpstr>Reflektion über Teamprozesse</vt:lpstr>
      <vt:lpstr>Reflektion über Teamprozesse</vt:lpstr>
      <vt:lpstr>Reflektion über Teamprozesse</vt:lpstr>
      <vt:lpstr>Reflektion über Teamprozesse</vt:lpstr>
      <vt:lpstr>Zustand am Ende der Iteration</vt:lpstr>
      <vt:lpstr>Fazit</vt:lpstr>
      <vt:lpstr>Fazit</vt:lpstr>
      <vt:lpstr>Fazit</vt:lpstr>
      <vt:lpstr>Fazit</vt:lpstr>
      <vt:lpstr>Fazit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Rollenspielmanager für „Die Legenden von Cysteron“</dc:title>
  <dc:creator>Britta Heymann</dc:creator>
  <cp:lastModifiedBy>Boris Prochnau</cp:lastModifiedBy>
  <cp:revision>293</cp:revision>
  <dcterms:created xsi:type="dcterms:W3CDTF">2015-04-21T17:45:10Z</dcterms:created>
  <dcterms:modified xsi:type="dcterms:W3CDTF">2015-06-13T23:31:41Z</dcterms:modified>
</cp:coreProperties>
</file>